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Nunito"/>
      <p:regular r:id="rId14"/>
      <p:bold r:id="rId15"/>
      <p:italic r:id="rId16"/>
      <p:boldItalic r:id="rId17"/>
    </p:embeddedFont>
    <p:embeddedFont>
      <p:font typeface="Palatino Linotype"/>
      <p:regular r:id="rId18"/>
      <p:bold r:id="rId19"/>
      <p:italic r:id="rId20"/>
      <p:boldItalic r:id="rId2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PalatinoLinotype-italic.fntdata"/><Relationship Id="rId11" Type="http://schemas.openxmlformats.org/officeDocument/2006/relationships/slide" Target="slides/slide6.xml"/><Relationship Id="rId10" Type="http://schemas.openxmlformats.org/officeDocument/2006/relationships/slide" Target="slides/slide5.xml"/><Relationship Id="rId21" Type="http://schemas.openxmlformats.org/officeDocument/2006/relationships/font" Target="fonts/PalatinoLinotype-bold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bold.fntdata"/><Relationship Id="rId14" Type="http://schemas.openxmlformats.org/officeDocument/2006/relationships/font" Target="fonts/Nunito-regular.fntdata"/><Relationship Id="rId17" Type="http://schemas.openxmlformats.org/officeDocument/2006/relationships/font" Target="fonts/Nunito-boldItalic.fntdata"/><Relationship Id="rId16" Type="http://schemas.openxmlformats.org/officeDocument/2006/relationships/font" Target="fonts/Nunito-italic.fntdata"/><Relationship Id="rId5" Type="http://schemas.openxmlformats.org/officeDocument/2006/relationships/notesMaster" Target="notesMasters/notesMaster1.xml"/><Relationship Id="rId19" Type="http://schemas.openxmlformats.org/officeDocument/2006/relationships/font" Target="fonts/PalatinoLinotype-bold.fntdata"/><Relationship Id="rId6" Type="http://schemas.openxmlformats.org/officeDocument/2006/relationships/slide" Target="slides/slide1.xml"/><Relationship Id="rId18" Type="http://schemas.openxmlformats.org/officeDocument/2006/relationships/font" Target="fonts/PalatinoLinotype-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8601adecbc_0_19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8601adecbc_0_19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8601adecbc_0_20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8601adecbc_0_20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8601adecbc_0_20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8601adecbc_0_20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g28601adecbc_0_2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2" name="Google Shape;152;g28601adecbc_0_2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28601adecbc_0_2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28601adecbc_0_2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g28601adecbc_0_2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28601adecbc_0_2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g293e3f414a3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g293e3f414a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fontScale="90000"/>
          </a:bodyPr>
          <a:lstStyle/>
          <a:p>
            <a:pPr indent="0" lvl="0" marL="0" rtl="0" algn="l">
              <a:lnSpc>
                <a:spcPct val="90000"/>
              </a:lnSpc>
              <a:spcBef>
                <a:spcPts val="0"/>
              </a:spcBef>
              <a:spcAft>
                <a:spcPts val="0"/>
              </a:spcAft>
              <a:buNone/>
            </a:pPr>
            <a:r>
              <a:rPr b="1" lang="en" sz="5577">
                <a:solidFill>
                  <a:srgbClr val="000000"/>
                </a:solidFill>
                <a:latin typeface="Arial"/>
                <a:ea typeface="Arial"/>
                <a:cs typeface="Arial"/>
                <a:sym typeface="Arial"/>
              </a:rPr>
              <a:t>Talantul în Negoț</a:t>
            </a:r>
            <a:endParaRPr b="1" sz="5577">
              <a:solidFill>
                <a:srgbClr val="000000"/>
              </a:solidFill>
              <a:latin typeface="Arial"/>
              <a:ea typeface="Arial"/>
              <a:cs typeface="Arial"/>
              <a:sym typeface="Arial"/>
            </a:endParaRPr>
          </a:p>
          <a:p>
            <a:pPr indent="0" lvl="0" marL="0" rtl="0" algn="ctr">
              <a:spcBef>
                <a:spcPts val="0"/>
              </a:spcBef>
              <a:spcAft>
                <a:spcPts val="0"/>
              </a:spcAft>
              <a:buNone/>
            </a:pPr>
            <a:r>
              <a:t/>
            </a:r>
            <a:endParaRPr/>
          </a:p>
        </p:txBody>
      </p:sp>
      <p:sp>
        <p:nvSpPr>
          <p:cNvPr id="129" name="Google Shape;129;p13"/>
          <p:cNvSpPr txBox="1"/>
          <p:nvPr>
            <p:ph idx="1" type="subTitle"/>
          </p:nvPr>
        </p:nvSpPr>
        <p:spPr>
          <a:xfrm>
            <a:off x="1858700" y="3388174"/>
            <a:ext cx="5361300" cy="5475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sz="2000"/>
              <a:t>GETHSEMANE ROMANIAN CHURCH: 2023-2024</a:t>
            </a:r>
            <a:endParaRPr sz="20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lnSpc>
                <a:spcPct val="90000"/>
              </a:lnSpc>
              <a:spcBef>
                <a:spcPts val="0"/>
              </a:spcBef>
              <a:spcAft>
                <a:spcPts val="0"/>
              </a:spcAft>
              <a:buClr>
                <a:srgbClr val="000000"/>
              </a:buClr>
              <a:buSzPts val="4000"/>
              <a:buFont typeface="Calibri"/>
              <a:buNone/>
            </a:pPr>
            <a:r>
              <a:rPr lang="en"/>
              <a:t>WHAT IS IT?</a:t>
            </a:r>
            <a:r>
              <a:rPr b="1" lang="en" sz="4000">
                <a:solidFill>
                  <a:srgbClr val="000000"/>
                </a:solidFill>
                <a:latin typeface="Calibri"/>
                <a:ea typeface="Calibri"/>
                <a:cs typeface="Calibri"/>
                <a:sym typeface="Calibri"/>
              </a:rPr>
              <a:t> </a:t>
            </a:r>
            <a:endParaRPr/>
          </a:p>
        </p:txBody>
      </p:sp>
      <p:sp>
        <p:nvSpPr>
          <p:cNvPr id="135" name="Google Shape;135;p14"/>
          <p:cNvSpPr txBox="1"/>
          <p:nvPr>
            <p:ph idx="1" type="body"/>
          </p:nvPr>
        </p:nvSpPr>
        <p:spPr>
          <a:xfrm>
            <a:off x="819150" y="1660075"/>
            <a:ext cx="7505700" cy="2778600"/>
          </a:xfrm>
          <a:prstGeom prst="rect">
            <a:avLst/>
          </a:prstGeom>
        </p:spPr>
        <p:txBody>
          <a:bodyPr anchorCtr="0" anchor="t" bIns="91425" lIns="91425" spcFirstLastPara="1" rIns="91425" wrap="square" tIns="91425">
            <a:noAutofit/>
          </a:bodyPr>
          <a:lstStyle/>
          <a:p>
            <a:pPr indent="65722" lvl="0" marL="0" rtl="0" algn="l">
              <a:lnSpc>
                <a:spcPct val="120000"/>
              </a:lnSpc>
              <a:spcBef>
                <a:spcPts val="0"/>
              </a:spcBef>
              <a:spcAft>
                <a:spcPts val="0"/>
              </a:spcAft>
              <a:buClr>
                <a:srgbClr val="5FA534"/>
              </a:buClr>
              <a:buSzPts val="1600"/>
              <a:buFont typeface="Arial"/>
              <a:buChar char="•"/>
            </a:pPr>
            <a:r>
              <a:rPr i="1" lang="en" sz="1600">
                <a:solidFill>
                  <a:srgbClr val="000000"/>
                </a:solidFill>
              </a:rPr>
              <a:t>Talantul în Negoț </a:t>
            </a:r>
            <a:r>
              <a:rPr lang="en" sz="1600">
                <a:solidFill>
                  <a:srgbClr val="000000"/>
                </a:solidFill>
              </a:rPr>
              <a:t>is a contest of Biblical knowledge. The contest is open to children, youth, as well as adults. The main purpose to the contest is for all participants to learn more of THE WORD OF GOD and in doing so, draw nearer to HIM. </a:t>
            </a:r>
            <a:endParaRPr sz="1600">
              <a:solidFill>
                <a:srgbClr val="000000"/>
              </a:solidFill>
              <a:latin typeface="Palatino Linotype"/>
              <a:ea typeface="Palatino Linotype"/>
              <a:cs typeface="Palatino Linotype"/>
              <a:sym typeface="Palatino Linotype"/>
            </a:endParaRPr>
          </a:p>
          <a:p>
            <a:pPr indent="65722" lvl="0" marL="0" rtl="0" algn="l">
              <a:lnSpc>
                <a:spcPct val="120000"/>
              </a:lnSpc>
              <a:spcBef>
                <a:spcPts val="0"/>
              </a:spcBef>
              <a:spcAft>
                <a:spcPts val="0"/>
              </a:spcAft>
              <a:buClr>
                <a:srgbClr val="5FA534"/>
              </a:buClr>
              <a:buSzPts val="1600"/>
              <a:buFont typeface="Arial"/>
              <a:buChar char="•"/>
            </a:pPr>
            <a:r>
              <a:rPr lang="en" sz="1600">
                <a:solidFill>
                  <a:srgbClr val="000000"/>
                </a:solidFill>
              </a:rPr>
              <a:t>The main purpose of the contest is in Psalm 119:11 – </a:t>
            </a:r>
            <a:r>
              <a:rPr i="1" lang="en" sz="1600">
                <a:solidFill>
                  <a:srgbClr val="000000"/>
                </a:solidFill>
              </a:rPr>
              <a:t>Străng Cuvântul Tău în inima mea, să nu păcătuiesc împotriva Ta.</a:t>
            </a:r>
            <a:endParaRPr sz="1600">
              <a:solidFill>
                <a:srgbClr val="000000"/>
              </a:solidFill>
              <a:latin typeface="Palatino Linotype"/>
              <a:ea typeface="Palatino Linotype"/>
              <a:cs typeface="Palatino Linotype"/>
              <a:sym typeface="Palatino Linotype"/>
            </a:endParaRPr>
          </a:p>
          <a:p>
            <a:pPr indent="65722" lvl="0" marL="0" rtl="0" algn="l">
              <a:lnSpc>
                <a:spcPct val="120000"/>
              </a:lnSpc>
              <a:spcBef>
                <a:spcPts val="0"/>
              </a:spcBef>
              <a:spcAft>
                <a:spcPts val="0"/>
              </a:spcAft>
              <a:buClr>
                <a:srgbClr val="5FA534"/>
              </a:buClr>
              <a:buSzPts val="1600"/>
              <a:buFont typeface="Arial"/>
              <a:buChar char="•"/>
            </a:pPr>
            <a:r>
              <a:rPr i="1" lang="en" sz="1600">
                <a:solidFill>
                  <a:srgbClr val="000000"/>
                </a:solidFill>
              </a:rPr>
              <a:t>Talantul în Negot </a:t>
            </a:r>
            <a:r>
              <a:rPr lang="en" sz="1600">
                <a:solidFill>
                  <a:srgbClr val="000000"/>
                </a:solidFill>
              </a:rPr>
              <a:t>is a contest that began in a few churches in Romania, spread throughout the entire country, and eventually spread to Romanian churches in diaspora. This year is the first year the contest will happen in the United States. </a:t>
            </a:r>
            <a:endParaRPr sz="16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5"/>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DESCRIPTION</a:t>
            </a:r>
            <a:endParaRPr/>
          </a:p>
        </p:txBody>
      </p:sp>
      <p:sp>
        <p:nvSpPr>
          <p:cNvPr id="141" name="Google Shape;141;p15"/>
          <p:cNvSpPr txBox="1"/>
          <p:nvPr>
            <p:ph idx="1" type="body"/>
          </p:nvPr>
        </p:nvSpPr>
        <p:spPr>
          <a:xfrm>
            <a:off x="819150" y="1524000"/>
            <a:ext cx="7505700" cy="3061500"/>
          </a:xfrm>
          <a:prstGeom prst="rect">
            <a:avLst/>
          </a:prstGeom>
        </p:spPr>
        <p:txBody>
          <a:bodyPr anchorCtr="0" anchor="t" bIns="91425" lIns="91425" spcFirstLastPara="1" rIns="91425" wrap="square" tIns="91425">
            <a:noAutofit/>
          </a:bodyPr>
          <a:lstStyle/>
          <a:p>
            <a:pPr indent="0" lvl="0" marL="0" rtl="0" algn="l">
              <a:lnSpc>
                <a:spcPct val="110000"/>
              </a:lnSpc>
              <a:spcBef>
                <a:spcPts val="0"/>
              </a:spcBef>
              <a:spcAft>
                <a:spcPts val="0"/>
              </a:spcAft>
              <a:buClr>
                <a:srgbClr val="000000"/>
              </a:buClr>
              <a:buSzPts val="275"/>
              <a:buFont typeface="Arial"/>
              <a:buNone/>
            </a:pPr>
            <a:r>
              <a:rPr lang="en" sz="1100">
                <a:solidFill>
                  <a:srgbClr val="000000"/>
                </a:solidFill>
              </a:rPr>
              <a:t>1)  </a:t>
            </a:r>
            <a:r>
              <a:rPr b="1" lang="en" sz="1100">
                <a:solidFill>
                  <a:srgbClr val="000000"/>
                </a:solidFill>
              </a:rPr>
              <a:t> The CLASSIC branch</a:t>
            </a:r>
            <a:r>
              <a:rPr lang="en" sz="1100">
                <a:solidFill>
                  <a:srgbClr val="000000"/>
                </a:solidFill>
              </a:rPr>
              <a:t>: Contestants will study the books/chapters of the Bible for their age group, learn several verses, and then take a written exam to test their Biblical knowledge. The 2023 – 2024 school year will have the following as focus of study: </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2</a:t>
            </a:r>
            <a:r>
              <a:rPr baseline="30000" lang="en" sz="1100">
                <a:solidFill>
                  <a:srgbClr val="000000"/>
                </a:solidFill>
              </a:rPr>
              <a:t>nd</a:t>
            </a:r>
            <a:r>
              <a:rPr lang="en" sz="1100">
                <a:solidFill>
                  <a:srgbClr val="000000"/>
                </a:solidFill>
              </a:rPr>
              <a:t> – 3</a:t>
            </a:r>
            <a:r>
              <a:rPr baseline="30000" lang="en" sz="1100">
                <a:solidFill>
                  <a:srgbClr val="000000"/>
                </a:solidFill>
              </a:rPr>
              <a:t>rd</a:t>
            </a:r>
            <a:r>
              <a:rPr lang="en" sz="1100">
                <a:solidFill>
                  <a:srgbClr val="000000"/>
                </a:solidFill>
              </a:rPr>
              <a:t> grade: Luke, Daniel 1 - 6</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4</a:t>
            </a:r>
            <a:r>
              <a:rPr baseline="30000" lang="en" sz="1100">
                <a:solidFill>
                  <a:srgbClr val="000000"/>
                </a:solidFill>
              </a:rPr>
              <a:t>th</a:t>
            </a:r>
            <a:r>
              <a:rPr lang="en" sz="1100">
                <a:solidFill>
                  <a:srgbClr val="000000"/>
                </a:solidFill>
              </a:rPr>
              <a:t> – 5</a:t>
            </a:r>
            <a:r>
              <a:rPr baseline="30000" lang="en" sz="1100">
                <a:solidFill>
                  <a:srgbClr val="000000"/>
                </a:solidFill>
              </a:rPr>
              <a:t>th</a:t>
            </a:r>
            <a:r>
              <a:rPr lang="en" sz="1100">
                <a:solidFill>
                  <a:srgbClr val="000000"/>
                </a:solidFill>
              </a:rPr>
              <a:t> grade: Luke, Daniel 1 – 6, Jude</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6</a:t>
            </a:r>
            <a:r>
              <a:rPr baseline="30000" lang="en" sz="1100">
                <a:solidFill>
                  <a:srgbClr val="000000"/>
                </a:solidFill>
              </a:rPr>
              <a:t>th</a:t>
            </a:r>
            <a:r>
              <a:rPr lang="en" sz="1100">
                <a:solidFill>
                  <a:srgbClr val="000000"/>
                </a:solidFill>
              </a:rPr>
              <a:t> – 7</a:t>
            </a:r>
            <a:r>
              <a:rPr baseline="30000" lang="en" sz="1100">
                <a:solidFill>
                  <a:srgbClr val="000000"/>
                </a:solidFill>
              </a:rPr>
              <a:t>th</a:t>
            </a:r>
            <a:r>
              <a:rPr lang="en" sz="1100">
                <a:solidFill>
                  <a:srgbClr val="000000"/>
                </a:solidFill>
              </a:rPr>
              <a:t> grade: Luke, Isaiah 1, 53, 55, 58, Titus</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8</a:t>
            </a:r>
            <a:r>
              <a:rPr baseline="30000" lang="en" sz="1100">
                <a:solidFill>
                  <a:srgbClr val="000000"/>
                </a:solidFill>
              </a:rPr>
              <a:t>th</a:t>
            </a:r>
            <a:r>
              <a:rPr lang="en" sz="1100">
                <a:solidFill>
                  <a:srgbClr val="000000"/>
                </a:solidFill>
              </a:rPr>
              <a:t> – 9</a:t>
            </a:r>
            <a:r>
              <a:rPr baseline="30000" lang="en" sz="1100">
                <a:solidFill>
                  <a:srgbClr val="000000"/>
                </a:solidFill>
              </a:rPr>
              <a:t>th</a:t>
            </a:r>
            <a:r>
              <a:rPr lang="en" sz="1100">
                <a:solidFill>
                  <a:srgbClr val="000000"/>
                </a:solidFill>
              </a:rPr>
              <a:t> grade: Luke, Proverbs 13 – 18, 2 John</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10</a:t>
            </a:r>
            <a:r>
              <a:rPr baseline="30000" lang="en" sz="1100">
                <a:solidFill>
                  <a:srgbClr val="000000"/>
                </a:solidFill>
              </a:rPr>
              <a:t>th</a:t>
            </a:r>
            <a:r>
              <a:rPr lang="en" sz="1100">
                <a:solidFill>
                  <a:srgbClr val="000000"/>
                </a:solidFill>
              </a:rPr>
              <a:t> – 11</a:t>
            </a:r>
            <a:r>
              <a:rPr baseline="30000" lang="en" sz="1100">
                <a:solidFill>
                  <a:srgbClr val="000000"/>
                </a:solidFill>
              </a:rPr>
              <a:t>th</a:t>
            </a:r>
            <a:r>
              <a:rPr lang="en" sz="1100">
                <a:solidFill>
                  <a:srgbClr val="000000"/>
                </a:solidFill>
              </a:rPr>
              <a:t> grade: Luke, James, Psalms (book III) 73 - 89</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12</a:t>
            </a:r>
            <a:r>
              <a:rPr baseline="30000" lang="en" sz="1100">
                <a:solidFill>
                  <a:srgbClr val="000000"/>
                </a:solidFill>
              </a:rPr>
              <a:t>th</a:t>
            </a:r>
            <a:r>
              <a:rPr lang="en" sz="1100">
                <a:solidFill>
                  <a:srgbClr val="000000"/>
                </a:solidFill>
              </a:rPr>
              <a:t> grade – age 24: Luke, James, Psalms (book III) 73 - 89</a:t>
            </a:r>
            <a:endParaRPr sz="1100">
              <a:solidFill>
                <a:srgbClr val="000000"/>
              </a:solidFill>
              <a:latin typeface="Palatino Linotype"/>
              <a:ea typeface="Palatino Linotype"/>
              <a:cs typeface="Palatino Linotype"/>
              <a:sym typeface="Palatino Linotype"/>
            </a:endParaRPr>
          </a:p>
          <a:p>
            <a:pPr indent="-254000" lvl="1" marL="742950" rtl="0" algn="l">
              <a:lnSpc>
                <a:spcPct val="110000"/>
              </a:lnSpc>
              <a:spcBef>
                <a:spcPts val="0"/>
              </a:spcBef>
              <a:spcAft>
                <a:spcPts val="0"/>
              </a:spcAft>
              <a:buClr>
                <a:srgbClr val="5FA534"/>
              </a:buClr>
              <a:buSzPts val="1100"/>
              <a:buFont typeface="Courier New"/>
              <a:buChar char="o"/>
            </a:pPr>
            <a:r>
              <a:rPr lang="en" sz="1100">
                <a:solidFill>
                  <a:srgbClr val="000000"/>
                </a:solidFill>
              </a:rPr>
              <a:t>Adults age 25+ : Luke, James, Psalms (book III) 73 – 89</a:t>
            </a:r>
            <a:endParaRPr sz="1100">
              <a:solidFill>
                <a:srgbClr val="000000"/>
              </a:solidFill>
              <a:latin typeface="Palatino Linotype"/>
              <a:ea typeface="Palatino Linotype"/>
              <a:cs typeface="Palatino Linotype"/>
              <a:sym typeface="Palatino Linotype"/>
            </a:endParaRPr>
          </a:p>
          <a:p>
            <a:pPr indent="0" lvl="0" marL="685800" rtl="0" algn="l">
              <a:lnSpc>
                <a:spcPct val="110000"/>
              </a:lnSpc>
              <a:spcBef>
                <a:spcPts val="0"/>
              </a:spcBef>
              <a:spcAft>
                <a:spcPts val="0"/>
              </a:spcAft>
              <a:buSzPts val="275"/>
              <a:buNone/>
            </a:pPr>
            <a:r>
              <a:rPr lang="en" sz="1100">
                <a:solidFill>
                  <a:srgbClr val="000000"/>
                </a:solidFill>
              </a:rPr>
              <a:t> </a:t>
            </a:r>
            <a:endParaRPr sz="1100">
              <a:solidFill>
                <a:srgbClr val="000000"/>
              </a:solidFill>
              <a:latin typeface="Palatino Linotype"/>
              <a:ea typeface="Palatino Linotype"/>
              <a:cs typeface="Palatino Linotype"/>
              <a:sym typeface="Palatino Linotype"/>
            </a:endParaRPr>
          </a:p>
          <a:p>
            <a:pPr indent="0" lvl="0" marL="685800" rtl="0" algn="l">
              <a:lnSpc>
                <a:spcPct val="110000"/>
              </a:lnSpc>
              <a:spcBef>
                <a:spcPts val="0"/>
              </a:spcBef>
              <a:spcAft>
                <a:spcPts val="0"/>
              </a:spcAft>
              <a:buClr>
                <a:srgbClr val="000000"/>
              </a:buClr>
              <a:buSzPts val="275"/>
              <a:buFont typeface="Arial"/>
              <a:buNone/>
            </a:pPr>
            <a:r>
              <a:rPr lang="en" sz="1100">
                <a:solidFill>
                  <a:srgbClr val="000000"/>
                </a:solidFill>
              </a:rPr>
              <a:t> *Grades and ages are based on September 1, 2023</a:t>
            </a:r>
            <a:endParaRPr sz="1100">
              <a:solidFill>
                <a:srgbClr val="000000"/>
              </a:solidFill>
              <a:latin typeface="Palatino Linotype"/>
              <a:ea typeface="Palatino Linotype"/>
              <a:cs typeface="Palatino Linotype"/>
              <a:sym typeface="Palatino Linotype"/>
            </a:endParaRPr>
          </a:p>
          <a:p>
            <a:pPr indent="0" lvl="0" marL="228600" rtl="0" algn="l">
              <a:lnSpc>
                <a:spcPct val="110000"/>
              </a:lnSpc>
              <a:spcBef>
                <a:spcPts val="0"/>
              </a:spcBef>
              <a:spcAft>
                <a:spcPts val="0"/>
              </a:spcAft>
              <a:buClr>
                <a:srgbClr val="000000"/>
              </a:buClr>
              <a:buSzPts val="275"/>
              <a:buFont typeface="Arial"/>
              <a:buNone/>
            </a:pPr>
            <a:r>
              <a:rPr lang="en" sz="1100">
                <a:solidFill>
                  <a:srgbClr val="000000"/>
                </a:solidFill>
              </a:rPr>
              <a:t> </a:t>
            </a:r>
            <a:endParaRPr sz="1100">
              <a:solidFill>
                <a:srgbClr val="000000"/>
              </a:solidFill>
              <a:latin typeface="Palatino Linotype"/>
              <a:ea typeface="Palatino Linotype"/>
              <a:cs typeface="Palatino Linotype"/>
              <a:sym typeface="Palatino Linotype"/>
            </a:endParaRPr>
          </a:p>
          <a:p>
            <a:pPr indent="0" lvl="0" marL="228600" rtl="0" algn="l">
              <a:lnSpc>
                <a:spcPct val="110000"/>
              </a:lnSpc>
              <a:spcBef>
                <a:spcPts val="0"/>
              </a:spcBef>
              <a:spcAft>
                <a:spcPts val="0"/>
              </a:spcAft>
              <a:buClr>
                <a:srgbClr val="000000"/>
              </a:buClr>
              <a:buSzPts val="275"/>
              <a:buFont typeface="Arial"/>
              <a:buNone/>
            </a:pPr>
            <a:r>
              <a:rPr lang="en" sz="1100">
                <a:solidFill>
                  <a:srgbClr val="000000"/>
                </a:solidFill>
              </a:rPr>
              <a:t>2)   The </a:t>
            </a:r>
            <a:r>
              <a:rPr b="1" lang="en" sz="1100">
                <a:solidFill>
                  <a:srgbClr val="000000"/>
                </a:solidFill>
              </a:rPr>
              <a:t>MEMORIZATION</a:t>
            </a:r>
            <a:r>
              <a:rPr lang="en" sz="1100">
                <a:solidFill>
                  <a:srgbClr val="000000"/>
                </a:solidFill>
              </a:rPr>
              <a:t> branch: </a:t>
            </a:r>
            <a:endParaRPr sz="1100">
              <a:solidFill>
                <a:srgbClr val="000000"/>
              </a:solidFill>
              <a:latin typeface="Palatino Linotype"/>
              <a:ea typeface="Palatino Linotype"/>
              <a:cs typeface="Palatino Linotype"/>
              <a:sym typeface="Palatino Linotype"/>
            </a:endParaRPr>
          </a:p>
          <a:p>
            <a:pPr indent="0" lvl="0" marL="0" rtl="0" algn="l">
              <a:lnSpc>
                <a:spcPct val="110000"/>
              </a:lnSpc>
              <a:spcBef>
                <a:spcPts val="1000"/>
              </a:spcBef>
              <a:spcAft>
                <a:spcPts val="0"/>
              </a:spcAft>
              <a:buClr>
                <a:srgbClr val="000000"/>
              </a:buClr>
              <a:buSzPts val="275"/>
              <a:buFont typeface="Arial"/>
              <a:buNone/>
            </a:pPr>
            <a:r>
              <a:rPr lang="en" sz="1100">
                <a:solidFill>
                  <a:srgbClr val="000000"/>
                </a:solidFill>
              </a:rPr>
              <a:t>	All ages: 1 Timothy 1 – 6 (113 verses) </a:t>
            </a:r>
            <a:endParaRPr sz="1100">
              <a:solidFill>
                <a:srgbClr val="000000"/>
              </a:solidFill>
              <a:latin typeface="Palatino Linotype"/>
              <a:ea typeface="Palatino Linotype"/>
              <a:cs typeface="Palatino Linotype"/>
              <a:sym typeface="Palatino Linotype"/>
            </a:endParaRPr>
          </a:p>
          <a:p>
            <a:pPr indent="0" lvl="0" marL="0" rtl="0" algn="l">
              <a:lnSpc>
                <a:spcPct val="105000"/>
              </a:lnSpc>
              <a:spcBef>
                <a:spcPts val="0"/>
              </a:spcBef>
              <a:spcAft>
                <a:spcPts val="1200"/>
              </a:spcAft>
              <a:buSzPts val="275"/>
              <a:buNone/>
            </a:pPr>
            <a:r>
              <a:t/>
            </a:r>
            <a:endParaRPr sz="425"/>
          </a:p>
        </p:txBody>
      </p:sp>
      <p:sp>
        <p:nvSpPr>
          <p:cNvPr id="142" name="Google Shape;142;p15"/>
          <p:cNvSpPr txBox="1"/>
          <p:nvPr/>
        </p:nvSpPr>
        <p:spPr>
          <a:xfrm>
            <a:off x="5973525" y="2095500"/>
            <a:ext cx="1864200" cy="115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Font typeface="Arial"/>
              <a:buNone/>
            </a:pPr>
            <a:r>
              <a:rPr lang="en">
                <a:latin typeface="Calibri"/>
                <a:ea typeface="Calibri"/>
                <a:cs typeface="Calibri"/>
                <a:sym typeface="Calibri"/>
              </a:rPr>
              <a:t>**In addition, every age group will have a list of 10 verses to learn </a:t>
            </a:r>
            <a:endParaRPr>
              <a:latin typeface="Calibri"/>
              <a:ea typeface="Calibri"/>
              <a:cs typeface="Calibri"/>
              <a:sym typeface="Calibri"/>
            </a:endParaRPr>
          </a:p>
        </p:txBody>
      </p:sp>
      <p:sp>
        <p:nvSpPr>
          <p:cNvPr id="143" name="Google Shape;143;p15"/>
          <p:cNvSpPr txBox="1"/>
          <p:nvPr/>
        </p:nvSpPr>
        <p:spPr>
          <a:xfrm>
            <a:off x="5973525" y="3347100"/>
            <a:ext cx="2082000" cy="1238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rgbClr val="000000"/>
              </a:buClr>
              <a:buSzPts val="1600"/>
              <a:buFont typeface="Calibri"/>
              <a:buNone/>
            </a:pPr>
            <a:r>
              <a:rPr b="1" lang="en" sz="1600">
                <a:latin typeface="Calibri"/>
                <a:ea typeface="Calibri"/>
                <a:cs typeface="Calibri"/>
                <a:sym typeface="Calibri"/>
              </a:rPr>
              <a:t>Contestants may participate in one or both branches of the contest</a:t>
            </a:r>
            <a:endParaRPr>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1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DESCRIPTION</a:t>
            </a:r>
            <a:endParaRPr/>
          </a:p>
        </p:txBody>
      </p:sp>
      <p:sp>
        <p:nvSpPr>
          <p:cNvPr id="149" name="Google Shape;149;p16"/>
          <p:cNvSpPr txBox="1"/>
          <p:nvPr>
            <p:ph idx="1" type="body"/>
          </p:nvPr>
        </p:nvSpPr>
        <p:spPr>
          <a:xfrm>
            <a:off x="819150" y="1990725"/>
            <a:ext cx="7505700" cy="2448000"/>
          </a:xfrm>
          <a:prstGeom prst="rect">
            <a:avLst/>
          </a:prstGeom>
        </p:spPr>
        <p:txBody>
          <a:bodyPr anchorCtr="0" anchor="t" bIns="91425" lIns="91425" spcFirstLastPara="1" rIns="91425" wrap="square" tIns="91425">
            <a:normAutofit fontScale="47500" lnSpcReduction="20000"/>
          </a:bodyPr>
          <a:lstStyle/>
          <a:p>
            <a:pPr indent="-204008" lvl="0" marL="228600" rtl="0" algn="l">
              <a:lnSpc>
                <a:spcPct val="120000"/>
              </a:lnSpc>
              <a:spcBef>
                <a:spcPts val="0"/>
              </a:spcBef>
              <a:spcAft>
                <a:spcPts val="0"/>
              </a:spcAft>
              <a:buClr>
                <a:srgbClr val="5FA534"/>
              </a:buClr>
              <a:buSzPct val="100000"/>
              <a:buFont typeface="Arial"/>
              <a:buChar char="•"/>
            </a:pPr>
            <a:r>
              <a:rPr lang="en" sz="2974">
                <a:solidFill>
                  <a:srgbClr val="000000"/>
                </a:solidFill>
              </a:rPr>
              <a:t>     Contestants may participate in one or both branches of the contest</a:t>
            </a:r>
            <a:endParaRPr sz="2574">
              <a:solidFill>
                <a:srgbClr val="000000"/>
              </a:solidFill>
              <a:latin typeface="Palatino Linotype"/>
              <a:ea typeface="Palatino Linotype"/>
              <a:cs typeface="Palatino Linotype"/>
              <a:sym typeface="Palatino Linotype"/>
            </a:endParaRPr>
          </a:p>
          <a:p>
            <a:pPr indent="0" lvl="0" marL="0" rtl="0" algn="l">
              <a:lnSpc>
                <a:spcPct val="120000"/>
              </a:lnSpc>
              <a:spcBef>
                <a:spcPts val="0"/>
              </a:spcBef>
              <a:spcAft>
                <a:spcPts val="0"/>
              </a:spcAft>
              <a:buNone/>
            </a:pPr>
            <a:r>
              <a:t/>
            </a:r>
            <a:endParaRPr sz="2974">
              <a:solidFill>
                <a:srgbClr val="000000"/>
              </a:solidFill>
            </a:endParaRPr>
          </a:p>
          <a:p>
            <a:pPr indent="51261" lvl="0" marL="0" rtl="0" algn="l">
              <a:lnSpc>
                <a:spcPct val="120000"/>
              </a:lnSpc>
              <a:spcBef>
                <a:spcPts val="0"/>
              </a:spcBef>
              <a:spcAft>
                <a:spcPts val="0"/>
              </a:spcAft>
              <a:buClr>
                <a:srgbClr val="5FA534"/>
              </a:buClr>
              <a:buSzPct val="100000"/>
              <a:buFont typeface="Arial"/>
              <a:buChar char="•"/>
            </a:pPr>
            <a:r>
              <a:rPr lang="en" sz="2974">
                <a:solidFill>
                  <a:srgbClr val="000000"/>
                </a:solidFill>
              </a:rPr>
              <a:t>We will be using the NIV Bible for English and Traducerea Cornilescu, revised 2014</a:t>
            </a:r>
            <a:endParaRPr sz="2574">
              <a:solidFill>
                <a:srgbClr val="000000"/>
              </a:solidFill>
              <a:latin typeface="Palatino Linotype"/>
              <a:ea typeface="Palatino Linotype"/>
              <a:cs typeface="Palatino Linotype"/>
              <a:sym typeface="Palatino Linotype"/>
            </a:endParaRPr>
          </a:p>
          <a:p>
            <a:pPr indent="0" lvl="0" marL="0" rtl="0" algn="l">
              <a:lnSpc>
                <a:spcPct val="120000"/>
              </a:lnSpc>
              <a:spcBef>
                <a:spcPts val="0"/>
              </a:spcBef>
              <a:spcAft>
                <a:spcPts val="0"/>
              </a:spcAft>
              <a:buClr>
                <a:srgbClr val="000000"/>
              </a:buClr>
              <a:buSzPct val="80695"/>
              <a:buFont typeface="Arial"/>
              <a:buNone/>
            </a:pPr>
            <a:r>
              <a:t/>
            </a:r>
            <a:endParaRPr sz="2974">
              <a:solidFill>
                <a:srgbClr val="000000"/>
              </a:solidFill>
            </a:endParaRPr>
          </a:p>
          <a:p>
            <a:pPr indent="51261" lvl="0" marL="0" rtl="0" algn="l">
              <a:lnSpc>
                <a:spcPct val="120000"/>
              </a:lnSpc>
              <a:spcBef>
                <a:spcPts val="0"/>
              </a:spcBef>
              <a:spcAft>
                <a:spcPts val="0"/>
              </a:spcAft>
              <a:buClr>
                <a:srgbClr val="5FA534"/>
              </a:buClr>
              <a:buSzPct val="100000"/>
              <a:buFont typeface="Arial"/>
              <a:buChar char="•"/>
            </a:pPr>
            <a:r>
              <a:rPr lang="en" sz="2974">
                <a:solidFill>
                  <a:srgbClr val="000000"/>
                </a:solidFill>
              </a:rPr>
              <a:t>The contest rules are already established by the organization in Romania and we will follow them. </a:t>
            </a:r>
            <a:endParaRPr sz="2574">
              <a:solidFill>
                <a:srgbClr val="000000"/>
              </a:solidFill>
              <a:latin typeface="Palatino Linotype"/>
              <a:ea typeface="Palatino Linotype"/>
              <a:cs typeface="Palatino Linotype"/>
              <a:sym typeface="Palatino Linotype"/>
            </a:endParaRPr>
          </a:p>
          <a:p>
            <a:pPr indent="140970" lvl="0" marL="0" rtl="0" algn="l">
              <a:lnSpc>
                <a:spcPct val="120000"/>
              </a:lnSpc>
              <a:spcBef>
                <a:spcPts val="0"/>
              </a:spcBef>
              <a:spcAft>
                <a:spcPts val="0"/>
              </a:spcAft>
              <a:buClr>
                <a:srgbClr val="000000"/>
              </a:buClr>
              <a:buSzPct val="80695"/>
              <a:buFont typeface="Arial"/>
              <a:buNone/>
            </a:pPr>
            <a:r>
              <a:t/>
            </a:r>
            <a:endParaRPr sz="2974">
              <a:solidFill>
                <a:srgbClr val="000000"/>
              </a:solidFill>
            </a:endParaRPr>
          </a:p>
          <a:p>
            <a:pPr indent="51261" lvl="0" marL="0" rtl="0" algn="l">
              <a:lnSpc>
                <a:spcPct val="120000"/>
              </a:lnSpc>
              <a:spcBef>
                <a:spcPts val="0"/>
              </a:spcBef>
              <a:spcAft>
                <a:spcPts val="0"/>
              </a:spcAft>
              <a:buClr>
                <a:srgbClr val="5FA534"/>
              </a:buClr>
              <a:buSzPct val="100000"/>
              <a:buFont typeface="Arial"/>
              <a:buChar char="•"/>
            </a:pPr>
            <a:r>
              <a:rPr lang="en" sz="2974">
                <a:solidFill>
                  <a:srgbClr val="000000"/>
                </a:solidFill>
              </a:rPr>
              <a:t>There may be multiple persons who win 1</a:t>
            </a:r>
            <a:r>
              <a:rPr baseline="30000" lang="en" sz="2974">
                <a:solidFill>
                  <a:srgbClr val="000000"/>
                </a:solidFill>
              </a:rPr>
              <a:t>st</a:t>
            </a:r>
            <a:r>
              <a:rPr lang="en" sz="2974">
                <a:solidFill>
                  <a:srgbClr val="000000"/>
                </a:solidFill>
              </a:rPr>
              <a:t>, 2</a:t>
            </a:r>
            <a:r>
              <a:rPr baseline="30000" lang="en" sz="2974">
                <a:solidFill>
                  <a:srgbClr val="000000"/>
                </a:solidFill>
              </a:rPr>
              <a:t>nd</a:t>
            </a:r>
            <a:r>
              <a:rPr lang="en" sz="2974">
                <a:solidFill>
                  <a:srgbClr val="000000"/>
                </a:solidFill>
              </a:rPr>
              <a:t>, or 3</a:t>
            </a:r>
            <a:r>
              <a:rPr baseline="30000" lang="en" sz="2974">
                <a:solidFill>
                  <a:srgbClr val="000000"/>
                </a:solidFill>
              </a:rPr>
              <a:t>rd</a:t>
            </a:r>
            <a:r>
              <a:rPr lang="en" sz="2974">
                <a:solidFill>
                  <a:srgbClr val="000000"/>
                </a:solidFill>
              </a:rPr>
              <a:t> place. These contestants then move on to the next phase – state-wide, national, and international. </a:t>
            </a:r>
            <a:endParaRPr sz="2574">
              <a:solidFill>
                <a:srgbClr val="000000"/>
              </a:solidFill>
              <a:latin typeface="Palatino Linotype"/>
              <a:ea typeface="Palatino Linotype"/>
              <a:cs typeface="Palatino Linotype"/>
              <a:sym typeface="Palatino Linotype"/>
            </a:endParaRPr>
          </a:p>
          <a:p>
            <a:pPr indent="0" lvl="0" marL="0" rtl="0" algn="l">
              <a:lnSpc>
                <a:spcPct val="120000"/>
              </a:lnSpc>
              <a:spcBef>
                <a:spcPts val="0"/>
              </a:spcBef>
              <a:spcAft>
                <a:spcPts val="0"/>
              </a:spcAft>
              <a:buClr>
                <a:srgbClr val="000000"/>
              </a:buClr>
              <a:buSzPct val="100000"/>
              <a:buFont typeface="Arial"/>
              <a:buNone/>
            </a:pPr>
            <a:r>
              <a:rPr lang="en" sz="2400">
                <a:solidFill>
                  <a:srgbClr val="000000"/>
                </a:solidFill>
              </a:rPr>
              <a:t>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7"/>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BENEFITS OF THE CONTEST</a:t>
            </a:r>
            <a:endParaRPr/>
          </a:p>
        </p:txBody>
      </p:sp>
      <p:sp>
        <p:nvSpPr>
          <p:cNvPr id="155" name="Google Shape;155;p17"/>
          <p:cNvSpPr txBox="1"/>
          <p:nvPr>
            <p:ph idx="1" type="body"/>
          </p:nvPr>
        </p:nvSpPr>
        <p:spPr>
          <a:xfrm>
            <a:off x="819150" y="1551225"/>
            <a:ext cx="7505700" cy="3102300"/>
          </a:xfrm>
          <a:prstGeom prst="rect">
            <a:avLst/>
          </a:prstGeom>
        </p:spPr>
        <p:txBody>
          <a:bodyPr anchorCtr="0" anchor="t" bIns="91425" lIns="91425" spcFirstLastPara="1" rIns="91425" wrap="square" tIns="91425">
            <a:normAutofit fontScale="77500" lnSpcReduction="20000"/>
          </a:bodyPr>
          <a:lstStyle/>
          <a:p>
            <a:pPr indent="0" lvl="0" marL="0" rtl="0" algn="l">
              <a:lnSpc>
                <a:spcPct val="120000"/>
              </a:lnSpc>
              <a:spcBef>
                <a:spcPts val="0"/>
              </a:spcBef>
              <a:spcAft>
                <a:spcPts val="0"/>
              </a:spcAft>
              <a:buClr>
                <a:srgbClr val="000000"/>
              </a:buClr>
              <a:buSzPct val="90000"/>
              <a:buFont typeface="Arial"/>
              <a:buNone/>
            </a:pPr>
            <a:r>
              <a:rPr b="1" lang="en" sz="2000">
                <a:solidFill>
                  <a:srgbClr val="000000"/>
                </a:solidFill>
              </a:rPr>
              <a:t> Immediate benefits for contestant: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They begin to know the Word of God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They begin to know Jesus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They know God’s will for their lives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They understand God’s calling on their lives and the talents He has given them</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They respond well to temptation and overcome it </a:t>
            </a:r>
            <a:endParaRPr sz="2000">
              <a:solidFill>
                <a:srgbClr val="000000"/>
              </a:solidFill>
              <a:latin typeface="Palatino Linotype"/>
              <a:ea typeface="Palatino Linotype"/>
              <a:cs typeface="Palatino Linotype"/>
              <a:sym typeface="Palatino Linotype"/>
            </a:endParaRPr>
          </a:p>
          <a:p>
            <a:pPr indent="-114300" lvl="0" marL="228600" rtl="0" algn="l">
              <a:lnSpc>
                <a:spcPct val="120000"/>
              </a:lnSpc>
              <a:spcBef>
                <a:spcPts val="0"/>
              </a:spcBef>
              <a:spcAft>
                <a:spcPts val="0"/>
              </a:spcAft>
              <a:buClr>
                <a:srgbClr val="000000"/>
              </a:buClr>
              <a:buSzPct val="90000"/>
              <a:buFont typeface="Arial"/>
              <a:buNone/>
            </a:pPr>
            <a:r>
              <a:t/>
            </a:r>
            <a:endParaRPr sz="2000">
              <a:solidFill>
                <a:srgbClr val="000000"/>
              </a:solidFill>
            </a:endParaRPr>
          </a:p>
          <a:p>
            <a:pPr indent="0" lvl="0" marL="0" rtl="0" algn="l">
              <a:lnSpc>
                <a:spcPct val="120000"/>
              </a:lnSpc>
              <a:spcBef>
                <a:spcPts val="0"/>
              </a:spcBef>
              <a:spcAft>
                <a:spcPts val="0"/>
              </a:spcAft>
              <a:buClr>
                <a:srgbClr val="000000"/>
              </a:buClr>
              <a:buSzPct val="90000"/>
              <a:buFont typeface="Arial"/>
              <a:buNone/>
            </a:pPr>
            <a:r>
              <a:rPr b="1" lang="en" sz="2000">
                <a:solidFill>
                  <a:srgbClr val="000000"/>
                </a:solidFill>
              </a:rPr>
              <a:t>Long-term benefits for contestants: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Forming of one’s character based on Biblical principles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Adopting a certain lifestyle – one devoted to God’s Word</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Adopting a way of serving </a:t>
            </a:r>
            <a:endParaRPr sz="2000">
              <a:solidFill>
                <a:srgbClr val="000000"/>
              </a:solidFill>
              <a:latin typeface="Palatino Linotype"/>
              <a:ea typeface="Palatino Linotype"/>
              <a:cs typeface="Palatino Linotype"/>
              <a:sym typeface="Palatino Linotype"/>
            </a:endParaRPr>
          </a:p>
          <a:p>
            <a:pPr indent="-327025" lvl="0" marL="342900" rtl="0" algn="l">
              <a:lnSpc>
                <a:spcPct val="120000"/>
              </a:lnSpc>
              <a:spcBef>
                <a:spcPts val="0"/>
              </a:spcBef>
              <a:spcAft>
                <a:spcPts val="0"/>
              </a:spcAft>
              <a:buClr>
                <a:srgbClr val="5FA534"/>
              </a:buClr>
              <a:buSzPct val="100000"/>
              <a:buFont typeface="Calibri"/>
              <a:buChar char="-"/>
            </a:pPr>
            <a:r>
              <a:rPr lang="en" sz="2000">
                <a:solidFill>
                  <a:srgbClr val="000000"/>
                </a:solidFill>
              </a:rPr>
              <a:t>Uniting us together as a global Romanian community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1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WHO IS INVOLVED</a:t>
            </a:r>
            <a:endParaRPr/>
          </a:p>
        </p:txBody>
      </p:sp>
      <p:sp>
        <p:nvSpPr>
          <p:cNvPr id="161" name="Google Shape;161;p18"/>
          <p:cNvSpPr txBox="1"/>
          <p:nvPr>
            <p:ph idx="1" type="body"/>
          </p:nvPr>
        </p:nvSpPr>
        <p:spPr>
          <a:xfrm>
            <a:off x="819150" y="1551225"/>
            <a:ext cx="7505700" cy="2887500"/>
          </a:xfrm>
          <a:prstGeom prst="rect">
            <a:avLst/>
          </a:prstGeom>
        </p:spPr>
        <p:txBody>
          <a:bodyPr anchorCtr="0" anchor="t" bIns="91425" lIns="91425" spcFirstLastPara="1" rIns="91425" wrap="square" tIns="91425">
            <a:normAutofit fontScale="77500" lnSpcReduction="10000"/>
          </a:bodyPr>
          <a:lstStyle/>
          <a:p>
            <a:pPr indent="0" lvl="0" marL="0" rtl="0" algn="l">
              <a:lnSpc>
                <a:spcPct val="120000"/>
              </a:lnSpc>
              <a:spcBef>
                <a:spcPts val="0"/>
              </a:spcBef>
              <a:spcAft>
                <a:spcPts val="0"/>
              </a:spcAft>
              <a:buClr>
                <a:srgbClr val="000000"/>
              </a:buClr>
              <a:buSzPct val="100000"/>
              <a:buFont typeface="Arial"/>
              <a:buNone/>
            </a:pPr>
            <a:r>
              <a:t/>
            </a:r>
            <a:endParaRPr sz="1800">
              <a:solidFill>
                <a:srgbClr val="000000"/>
              </a:solidFill>
            </a:endParaRPr>
          </a:p>
          <a:p>
            <a:pPr indent="-308610" lvl="0" marL="342900" rtl="0" algn="l">
              <a:lnSpc>
                <a:spcPct val="120000"/>
              </a:lnSpc>
              <a:spcBef>
                <a:spcPts val="0"/>
              </a:spcBef>
              <a:spcAft>
                <a:spcPts val="0"/>
              </a:spcAft>
              <a:buClr>
                <a:srgbClr val="5FA534"/>
              </a:buClr>
              <a:buSzPct val="100000"/>
              <a:buFont typeface="Calibri"/>
              <a:buChar char="-"/>
            </a:pPr>
            <a:r>
              <a:rPr lang="en" sz="2400">
                <a:solidFill>
                  <a:srgbClr val="000000"/>
                </a:solidFill>
              </a:rPr>
              <a:t>The </a:t>
            </a:r>
            <a:r>
              <a:rPr b="1" lang="en" sz="2400">
                <a:solidFill>
                  <a:srgbClr val="000000"/>
                </a:solidFill>
              </a:rPr>
              <a:t>participant </a:t>
            </a:r>
            <a:r>
              <a:rPr lang="en" sz="2400">
                <a:solidFill>
                  <a:srgbClr val="000000"/>
                </a:solidFill>
              </a:rPr>
              <a:t>(contestants). Contestants can be children, youth, and adults. </a:t>
            </a:r>
            <a:endParaRPr b="1" sz="2400">
              <a:solidFill>
                <a:srgbClr val="000000"/>
              </a:solidFill>
            </a:endParaRPr>
          </a:p>
          <a:p>
            <a:pPr indent="-308610" lvl="0" marL="342900" rtl="0" algn="l">
              <a:lnSpc>
                <a:spcPct val="120000"/>
              </a:lnSpc>
              <a:spcBef>
                <a:spcPts val="0"/>
              </a:spcBef>
              <a:spcAft>
                <a:spcPts val="0"/>
              </a:spcAft>
              <a:buClr>
                <a:srgbClr val="5FA534"/>
              </a:buClr>
              <a:buSzPct val="100000"/>
              <a:buFont typeface="Calibri"/>
              <a:buChar char="-"/>
            </a:pPr>
            <a:r>
              <a:rPr b="1" lang="en" sz="2400">
                <a:solidFill>
                  <a:srgbClr val="000000"/>
                </a:solidFill>
              </a:rPr>
              <a:t>Parents </a:t>
            </a:r>
            <a:r>
              <a:rPr lang="en" sz="2400">
                <a:solidFill>
                  <a:srgbClr val="000000"/>
                </a:solidFill>
              </a:rPr>
              <a:t>are the #1 motivator for their child. Children emulate us and we want them to see us emphasizing the studying of the Word of God. </a:t>
            </a:r>
            <a:endParaRPr sz="2000">
              <a:solidFill>
                <a:srgbClr val="000000"/>
              </a:solidFill>
              <a:latin typeface="Palatino Linotype"/>
              <a:ea typeface="Palatino Linotype"/>
              <a:cs typeface="Palatino Linotype"/>
              <a:sym typeface="Palatino Linotype"/>
            </a:endParaRPr>
          </a:p>
          <a:p>
            <a:pPr indent="-308610" lvl="0" marL="342900" rtl="0" algn="l">
              <a:lnSpc>
                <a:spcPct val="120000"/>
              </a:lnSpc>
              <a:spcBef>
                <a:spcPts val="0"/>
              </a:spcBef>
              <a:spcAft>
                <a:spcPts val="0"/>
              </a:spcAft>
              <a:buClr>
                <a:srgbClr val="5FA534"/>
              </a:buClr>
              <a:buSzPct val="100000"/>
              <a:buFont typeface="Calibri"/>
              <a:buChar char="-"/>
            </a:pPr>
            <a:r>
              <a:rPr lang="en" sz="2400">
                <a:solidFill>
                  <a:srgbClr val="000000"/>
                </a:solidFill>
              </a:rPr>
              <a:t>A team of </a:t>
            </a:r>
            <a:r>
              <a:rPr b="1" lang="en" sz="2400">
                <a:solidFill>
                  <a:srgbClr val="000000"/>
                </a:solidFill>
              </a:rPr>
              <a:t>teachers/coaches</a:t>
            </a:r>
            <a:r>
              <a:rPr lang="en" sz="2400">
                <a:solidFill>
                  <a:srgbClr val="000000"/>
                </a:solidFill>
              </a:rPr>
              <a:t> that will help children study and encourage them to stay accountable </a:t>
            </a:r>
            <a:endParaRPr sz="2000">
              <a:solidFill>
                <a:srgbClr val="000000"/>
              </a:solidFill>
              <a:latin typeface="Palatino Linotype"/>
              <a:ea typeface="Palatino Linotype"/>
              <a:cs typeface="Palatino Linotype"/>
              <a:sym typeface="Palatino Linotype"/>
            </a:endParaRPr>
          </a:p>
          <a:p>
            <a:pPr indent="-308610" lvl="0" marL="342900" rtl="0" algn="l">
              <a:lnSpc>
                <a:spcPct val="120000"/>
              </a:lnSpc>
              <a:spcBef>
                <a:spcPts val="0"/>
              </a:spcBef>
              <a:spcAft>
                <a:spcPts val="0"/>
              </a:spcAft>
              <a:buClr>
                <a:srgbClr val="5FA534"/>
              </a:buClr>
              <a:buSzPct val="100000"/>
              <a:buFont typeface="Calibri"/>
              <a:buChar char="-"/>
            </a:pPr>
            <a:r>
              <a:rPr lang="en" sz="2400">
                <a:solidFill>
                  <a:srgbClr val="000000"/>
                </a:solidFill>
              </a:rPr>
              <a:t>The </a:t>
            </a:r>
            <a:r>
              <a:rPr b="1" lang="en" sz="2400">
                <a:solidFill>
                  <a:srgbClr val="000000"/>
                </a:solidFill>
              </a:rPr>
              <a:t>church </a:t>
            </a:r>
            <a:r>
              <a:rPr lang="en" sz="2400">
                <a:solidFill>
                  <a:srgbClr val="000000"/>
                </a:solidFill>
              </a:rPr>
              <a:t>will promote this activity, celebrate &amp; encourage the studying of God’s word.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19"/>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MOVING FORWARD</a:t>
            </a:r>
            <a:endParaRPr/>
          </a:p>
        </p:txBody>
      </p:sp>
      <p:sp>
        <p:nvSpPr>
          <p:cNvPr id="167" name="Google Shape;167;p19"/>
          <p:cNvSpPr txBox="1"/>
          <p:nvPr>
            <p:ph idx="1" type="body"/>
          </p:nvPr>
        </p:nvSpPr>
        <p:spPr>
          <a:xfrm>
            <a:off x="819150" y="1469575"/>
            <a:ext cx="7505700" cy="3225000"/>
          </a:xfrm>
          <a:prstGeom prst="rect">
            <a:avLst/>
          </a:prstGeom>
        </p:spPr>
        <p:txBody>
          <a:bodyPr anchorCtr="0" anchor="t" bIns="91425" lIns="91425" spcFirstLastPara="1" rIns="91425" wrap="square" tIns="91425">
            <a:normAutofit fontScale="55000" lnSpcReduction="10000"/>
          </a:bodyPr>
          <a:lstStyle/>
          <a:p>
            <a:pPr indent="-208597" lvl="0" marL="228600" rtl="0" algn="l">
              <a:lnSpc>
                <a:spcPct val="110000"/>
              </a:lnSpc>
              <a:spcBef>
                <a:spcPts val="0"/>
              </a:spcBef>
              <a:spcAft>
                <a:spcPts val="0"/>
              </a:spcAft>
              <a:buClr>
                <a:srgbClr val="5FA534"/>
              </a:buClr>
              <a:buSzPct val="100000"/>
              <a:buFont typeface="Calibri"/>
              <a:buChar char="•"/>
            </a:pPr>
            <a:r>
              <a:rPr lang="en" sz="2700">
                <a:solidFill>
                  <a:srgbClr val="000000"/>
                </a:solidFill>
              </a:rPr>
              <a:t>ENCOURAGE your children, your family, your friends to participate! EVERYONE can do this! </a:t>
            </a:r>
            <a:endParaRPr sz="2700">
              <a:solidFill>
                <a:srgbClr val="000000"/>
              </a:solidFill>
            </a:endParaRPr>
          </a:p>
          <a:p>
            <a:pPr indent="0" lvl="0" marL="228600" rtl="0" algn="l">
              <a:lnSpc>
                <a:spcPct val="110000"/>
              </a:lnSpc>
              <a:spcBef>
                <a:spcPts val="0"/>
              </a:spcBef>
              <a:spcAft>
                <a:spcPts val="0"/>
              </a:spcAft>
              <a:buNone/>
            </a:pPr>
            <a:r>
              <a:t/>
            </a:r>
            <a:endParaRPr sz="2700">
              <a:solidFill>
                <a:srgbClr val="000000"/>
              </a:solidFill>
            </a:endParaRPr>
          </a:p>
          <a:p>
            <a:pPr indent="-208597" lvl="0" marL="228600" rtl="0" algn="l">
              <a:lnSpc>
                <a:spcPct val="110000"/>
              </a:lnSpc>
              <a:spcBef>
                <a:spcPts val="0"/>
              </a:spcBef>
              <a:spcAft>
                <a:spcPts val="0"/>
              </a:spcAft>
              <a:buClr>
                <a:srgbClr val="5FA534"/>
              </a:buClr>
              <a:buSzPct val="100000"/>
              <a:buFont typeface="Arial"/>
              <a:buChar char="•"/>
            </a:pPr>
            <a:r>
              <a:rPr lang="en" sz="2700">
                <a:solidFill>
                  <a:srgbClr val="000000"/>
                </a:solidFill>
              </a:rPr>
              <a:t>There will be special study sessions with participants who signed up to better prepare them for the contest</a:t>
            </a:r>
            <a:endParaRPr sz="2700">
              <a:solidFill>
                <a:srgbClr val="000000"/>
              </a:solidFill>
            </a:endParaRPr>
          </a:p>
          <a:p>
            <a:pPr indent="-208597" lvl="0" marL="228600" rtl="0" algn="l">
              <a:lnSpc>
                <a:spcPct val="110000"/>
              </a:lnSpc>
              <a:spcBef>
                <a:spcPts val="1000"/>
              </a:spcBef>
              <a:spcAft>
                <a:spcPts val="0"/>
              </a:spcAft>
              <a:buClr>
                <a:srgbClr val="5FA534"/>
              </a:buClr>
              <a:buSzPct val="100000"/>
              <a:buFont typeface="Calibri"/>
              <a:buChar char="•"/>
            </a:pPr>
            <a:r>
              <a:rPr lang="en" sz="2700">
                <a:solidFill>
                  <a:srgbClr val="000000"/>
                </a:solidFill>
              </a:rPr>
              <a:t>Contest dates:</a:t>
            </a:r>
            <a:endParaRPr sz="2700">
              <a:solidFill>
                <a:srgbClr val="000000"/>
              </a:solidFill>
            </a:endParaRPr>
          </a:p>
          <a:p>
            <a:pPr indent="-208597" lvl="1" marL="685800" rtl="0" algn="l">
              <a:lnSpc>
                <a:spcPct val="110000"/>
              </a:lnSpc>
              <a:spcBef>
                <a:spcPts val="1000"/>
              </a:spcBef>
              <a:spcAft>
                <a:spcPts val="0"/>
              </a:spcAft>
              <a:buClr>
                <a:srgbClr val="5FA534"/>
              </a:buClr>
              <a:buSzPct val="100000"/>
              <a:buFont typeface="Calibri"/>
              <a:buChar char="•"/>
            </a:pPr>
            <a:r>
              <a:rPr lang="en" sz="2700">
                <a:solidFill>
                  <a:srgbClr val="000000"/>
                </a:solidFill>
              </a:rPr>
              <a:t> </a:t>
            </a:r>
            <a:r>
              <a:rPr b="1" lang="en" sz="2700">
                <a:solidFill>
                  <a:srgbClr val="000000"/>
                </a:solidFill>
              </a:rPr>
              <a:t>Church Level: April 13, 2024</a:t>
            </a:r>
            <a:endParaRPr b="1" sz="2700">
              <a:solidFill>
                <a:srgbClr val="000000"/>
              </a:solidFill>
            </a:endParaRPr>
          </a:p>
          <a:p>
            <a:pPr indent="-208597" lvl="1" marL="685800" rtl="0" algn="l">
              <a:lnSpc>
                <a:spcPct val="110000"/>
              </a:lnSpc>
              <a:spcBef>
                <a:spcPts val="1000"/>
              </a:spcBef>
              <a:spcAft>
                <a:spcPts val="0"/>
              </a:spcAft>
              <a:buClr>
                <a:srgbClr val="5FA534"/>
              </a:buClr>
              <a:buSzPct val="100000"/>
              <a:buFont typeface="Arial"/>
              <a:buChar char="•"/>
            </a:pPr>
            <a:r>
              <a:rPr b="1" lang="en" sz="2700">
                <a:solidFill>
                  <a:srgbClr val="000000"/>
                </a:solidFill>
              </a:rPr>
              <a:t>Regional Level: April 27, 2024</a:t>
            </a:r>
            <a:endParaRPr b="1" sz="2700">
              <a:solidFill>
                <a:srgbClr val="000000"/>
              </a:solidFill>
            </a:endParaRPr>
          </a:p>
          <a:p>
            <a:pPr indent="-208597" lvl="1" marL="685800" rtl="0" algn="l">
              <a:lnSpc>
                <a:spcPct val="110000"/>
              </a:lnSpc>
              <a:spcBef>
                <a:spcPts val="1000"/>
              </a:spcBef>
              <a:spcAft>
                <a:spcPts val="0"/>
              </a:spcAft>
              <a:buClr>
                <a:srgbClr val="5FA534"/>
              </a:buClr>
              <a:buSzPct val="100000"/>
              <a:buFont typeface="Arial"/>
              <a:buChar char="•"/>
            </a:pPr>
            <a:r>
              <a:rPr b="1" lang="en" sz="2700">
                <a:solidFill>
                  <a:srgbClr val="000000"/>
                </a:solidFill>
              </a:rPr>
              <a:t>National Level: June 22, 2024</a:t>
            </a:r>
            <a:endParaRPr b="1" sz="2700">
              <a:solidFill>
                <a:srgbClr val="000000"/>
              </a:solidFill>
            </a:endParaRPr>
          </a:p>
          <a:p>
            <a:pPr indent="-208597" lvl="1" marL="685800" rtl="0" algn="l">
              <a:lnSpc>
                <a:spcPct val="110000"/>
              </a:lnSpc>
              <a:spcBef>
                <a:spcPts val="1000"/>
              </a:spcBef>
              <a:spcAft>
                <a:spcPts val="0"/>
              </a:spcAft>
              <a:buClr>
                <a:srgbClr val="5FA534"/>
              </a:buClr>
              <a:buSzPct val="100000"/>
              <a:buFont typeface="Arial"/>
              <a:buChar char="•"/>
            </a:pPr>
            <a:r>
              <a:rPr b="1" lang="en" sz="2700">
                <a:solidFill>
                  <a:srgbClr val="000000"/>
                </a:solidFill>
              </a:rPr>
              <a:t>International Level: August 10, 2024</a:t>
            </a:r>
            <a:endParaRPr sz="2700">
              <a:solidFill>
                <a:srgbClr val="000000"/>
              </a:solidFill>
            </a:endParaRPr>
          </a:p>
          <a:p>
            <a:pPr indent="0" lvl="0" marL="685800" rtl="0" algn="l">
              <a:lnSpc>
                <a:spcPct val="110000"/>
              </a:lnSpc>
              <a:spcBef>
                <a:spcPts val="1000"/>
              </a:spcBef>
              <a:spcAft>
                <a:spcPts val="0"/>
              </a:spcAft>
              <a:buNone/>
            </a:pPr>
            <a:r>
              <a:t/>
            </a:r>
            <a:endParaRPr sz="280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20"/>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a:t>Contact</a:t>
            </a:r>
            <a:endParaRPr/>
          </a:p>
        </p:txBody>
      </p:sp>
      <p:sp>
        <p:nvSpPr>
          <p:cNvPr id="173" name="Google Shape;173;p20"/>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p>
            <a:pPr indent="-285750" lvl="0" marL="228600" rtl="0" algn="l">
              <a:lnSpc>
                <a:spcPct val="110000"/>
              </a:lnSpc>
              <a:spcBef>
                <a:spcPts val="1000"/>
              </a:spcBef>
              <a:spcAft>
                <a:spcPts val="0"/>
              </a:spcAft>
              <a:buClr>
                <a:srgbClr val="5FA534"/>
              </a:buClr>
              <a:buSzPts val="2700"/>
              <a:buFont typeface="Calibri"/>
              <a:buChar char="•"/>
            </a:pPr>
            <a:r>
              <a:rPr lang="en" sz="2700">
                <a:solidFill>
                  <a:srgbClr val="000000"/>
                </a:solidFill>
              </a:rPr>
              <a:t>For more information and sign ups, contact</a:t>
            </a:r>
            <a:endParaRPr sz="2700">
              <a:solidFill>
                <a:srgbClr val="000000"/>
              </a:solidFill>
            </a:endParaRPr>
          </a:p>
          <a:p>
            <a:pPr indent="-285750" lvl="1" marL="685800" rtl="0" algn="l">
              <a:lnSpc>
                <a:spcPct val="110000"/>
              </a:lnSpc>
              <a:spcBef>
                <a:spcPts val="1000"/>
              </a:spcBef>
              <a:spcAft>
                <a:spcPts val="0"/>
              </a:spcAft>
              <a:buClr>
                <a:srgbClr val="000000"/>
              </a:buClr>
              <a:buSzPts val="2700"/>
              <a:buFont typeface="Arial"/>
              <a:buChar char="•"/>
            </a:pPr>
            <a:r>
              <a:rPr lang="en" sz="2700">
                <a:solidFill>
                  <a:srgbClr val="000000"/>
                </a:solidFill>
              </a:rPr>
              <a:t>Ruth Malutan 773-754-5335 OR</a:t>
            </a:r>
            <a:endParaRPr sz="2700">
              <a:solidFill>
                <a:srgbClr val="000000"/>
              </a:solidFill>
            </a:endParaRPr>
          </a:p>
          <a:p>
            <a:pPr indent="-285750" lvl="1" marL="685800" rtl="0" algn="l">
              <a:lnSpc>
                <a:spcPct val="110000"/>
              </a:lnSpc>
              <a:spcBef>
                <a:spcPts val="1000"/>
              </a:spcBef>
              <a:spcAft>
                <a:spcPts val="0"/>
              </a:spcAft>
              <a:buClr>
                <a:srgbClr val="000000"/>
              </a:buClr>
              <a:buSzPts val="2700"/>
              <a:buFont typeface="Arial"/>
              <a:buChar char="•"/>
            </a:pPr>
            <a:r>
              <a:rPr lang="en" sz="2700">
                <a:solidFill>
                  <a:srgbClr val="000000"/>
                </a:solidFill>
              </a:rPr>
              <a:t>Ligia Varga 312-231-8087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